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4000" cy="13716000"/>
  <p:notesSz cx="6858000" cy="9144000"/>
  <p:embeddedFontLst>
    <p:embeddedFont>
      <p:font typeface="Geo" panose="020B0604020202020204"/>
      <p:regular r:id="rId22"/>
      <p: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  <p:embeddedFont>
      <p:font typeface="Helvetica Neue Light" panose="020B060402020202020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Open Sans Light" panose="020B0604020202020204" charset="0"/>
      <p:regular r:id="rId36"/>
      <p:bold r:id="rId37"/>
      <p:italic r:id="rId38"/>
      <p:boldItalic r:id="rId39"/>
    </p:embeddedFont>
    <p:embeddedFont>
      <p:font typeface="Open Sans SemiBold" panose="020B0604020202020204" charset="0"/>
      <p:regular r:id="rId40"/>
      <p:bold r:id="rId41"/>
      <p:italic r:id="rId42"/>
      <p:boldItalic r:id="rId43"/>
    </p:embeddedFont>
    <p:embeddedFont>
      <p:font typeface="Source Sans Pro Light" panose="020B0403030403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e1876b55f_9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7e1876b55f_9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e1876b55f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7e1876b5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>
            <a:spLocks noGrp="1"/>
          </p:cNvSpPr>
          <p:nvPr>
            <p:ph type="pic" idx="2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>
            <a:spLocks noGrp="1"/>
          </p:cNvSpPr>
          <p:nvPr>
            <p:ph type="pic" idx="3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>
            <a:spLocks noGrp="1"/>
          </p:cNvSpPr>
          <p:nvPr>
            <p:ph type="pic" idx="4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>
            <a:spLocks noGrp="1"/>
          </p:cNvSpPr>
          <p:nvPr>
            <p:ph type="pic" idx="2"/>
          </p:nvPr>
        </p:nvSpPr>
        <p:spPr>
          <a:xfrm>
            <a:off x="3048000" y="0"/>
            <a:ext cx="18288001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71375" y="2452750"/>
            <a:ext cx="13377000" cy="80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457200" lvl="0" indent="-314325" algn="just">
              <a:lnSpc>
                <a:spcPct val="115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 sz="3800"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>
            <a:spLocks noGrp="1"/>
          </p:cNvSpPr>
          <p:nvPr>
            <p:ph type="pic" idx="2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>
            <a:spLocks noGrp="1"/>
          </p:cNvSpPr>
          <p:nvPr>
            <p:ph type="pic" idx="2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 Light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>
            <a:spLocks noGrp="1"/>
          </p:cNvSpPr>
          <p:nvPr>
            <p:ph type="pic" idx="2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L="457200" lvl="0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1pPr>
            <a:lvl2pPr marL="914400" lvl="1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2pPr>
            <a:lvl3pPr marL="1371600" lvl="2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3pPr>
            <a:lvl4pPr marL="1828800" lvl="3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4pPr>
            <a:lvl5pPr marL="2286000" lvl="4" indent="-40957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L="457200" marR="0" lvl="0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6672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-68800" y="-120025"/>
            <a:ext cx="24547800" cy="139560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4853400" y="10730475"/>
            <a:ext cx="146772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6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600" y="4369725"/>
            <a:ext cx="16383000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853400" y="12576575"/>
            <a:ext cx="146772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/>
          <p:nvPr/>
        </p:nvSpPr>
        <p:spPr>
          <a:xfrm>
            <a:off x="871373" y="3787280"/>
            <a:ext cx="12409500" cy="45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68580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Shows the employee’s day on a timeline</a:t>
            </a: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Tracks where their time was wasted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Gathers data on breaks and lunchtimes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871375" y="1664675"/>
            <a:ext cx="129780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Productivity tracking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49250" y="3261350"/>
            <a:ext cx="9135050" cy="50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/>
          <p:nvPr/>
        </p:nvSpPr>
        <p:spPr>
          <a:xfrm>
            <a:off x="871372" y="2962500"/>
            <a:ext cx="11577600" cy="9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6858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DeskTime tracks what websites, apps and programs the employee has used throughout the day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 Light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Document names and website URL’s can also be tracked, if necessary. 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 Light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 admin can change the productivity status of each app, which allows them to measure employee work productivity and effectiveness</a:t>
            </a: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86" name="Google Shape;186;p24" descr="Screen Shot 2017-04-27 at 00.07.3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05224" y="2413200"/>
            <a:ext cx="5719275" cy="7761875"/>
          </a:xfrm>
          <a:prstGeom prst="rect">
            <a:avLst/>
          </a:prstGeom>
          <a:noFill/>
          <a:ln>
            <a:noFill/>
          </a:ln>
          <a:effectLst>
            <a:outerShdw blurRad="482600" dist="286601" dir="3018335" rotWithShape="0">
              <a:srgbClr val="000000">
                <a:alpha val="14117"/>
              </a:srgbClr>
            </a:outerShdw>
          </a:effectLst>
        </p:spPr>
      </p:pic>
      <p:sp>
        <p:nvSpPr>
          <p:cNvPr id="187" name="Google Shape;187;p24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871375" y="472075"/>
            <a:ext cx="15484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App and document tracking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12731027" y="8383223"/>
            <a:ext cx="9810921" cy="363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Geo"/>
              <a:buNone/>
            </a:pPr>
            <a:endParaRPr sz="4400" b="0" i="0" u="none" strike="noStrike" cap="none">
              <a:solidFill>
                <a:srgbClr val="53585F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871364" y="2934419"/>
            <a:ext cx="10752900" cy="6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685800" marR="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As an optional feature, screenshots can be turned on to be taken automatically – blurred or in full quality.</a:t>
            </a: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DeskTime captures screenshots in random 5, 10, 15 or 30 minute intervals. 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29651" y="1977074"/>
            <a:ext cx="7433425" cy="8214400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666666">
                <a:alpha val="50000"/>
              </a:srgbClr>
            </a:outerShdw>
          </a:effectLst>
        </p:spPr>
      </p:pic>
      <p:sp>
        <p:nvSpPr>
          <p:cNvPr id="199" name="Google Shape;199;p25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71375" y="472075"/>
            <a:ext cx="15484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Automatic screenshots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/>
          <p:nvPr/>
        </p:nvSpPr>
        <p:spPr>
          <a:xfrm>
            <a:off x="871366" y="2990830"/>
            <a:ext cx="10248600" cy="61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6858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Shows the average productivity of all employees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 Light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Provides details on how many employees are absent and how many were late today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241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 Light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Shows real-time information on how many employees are being productive and how many are not.</a:t>
            </a: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09" name="Google Shape;209;p26"/>
          <p:cNvGrpSpPr/>
          <p:nvPr/>
        </p:nvGrpSpPr>
        <p:grpSpPr>
          <a:xfrm>
            <a:off x="14764841" y="1101923"/>
            <a:ext cx="7049462" cy="9012101"/>
            <a:chOff x="14646306" y="1807996"/>
            <a:chExt cx="8627417" cy="10201608"/>
          </a:xfrm>
        </p:grpSpPr>
        <p:sp>
          <p:nvSpPr>
            <p:cNvPr id="210" name="Google Shape;210;p26"/>
            <p:cNvSpPr/>
            <p:nvPr/>
          </p:nvSpPr>
          <p:spPr>
            <a:xfrm>
              <a:off x="14646306" y="1807996"/>
              <a:ext cx="8627417" cy="102016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84200" dist="182853" dir="2905714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211" name="Google Shape;211;p26" descr="Screen Shot 2017-04-27 at 00.15.05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991352" y="9529217"/>
              <a:ext cx="3810001" cy="1689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26" descr="Screen Shot 2017-04-27 at 00.15.03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948223" y="6822592"/>
              <a:ext cx="3810001" cy="1694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6" descr="Screen Shot 2017-04-27 at 00.14.59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027205" y="9515510"/>
              <a:ext cx="3810001" cy="1716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6" descr="Screen Shot 2017-04-27 at 00.14.57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30181" y="6822592"/>
              <a:ext cx="3810001" cy="1694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6" descr="Screen Shot 2017-04-27 at 00.14.53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969731" y="2184967"/>
              <a:ext cx="7838576" cy="3639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26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871375" y="472075"/>
            <a:ext cx="15484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Admin dashboard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871368" y="2861957"/>
            <a:ext cx="9693300" cy="6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685800" marR="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Shows most productive and most effective employees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273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 Light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Lists how much offline time has been logged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273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 Light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Provides details on how much time employees were late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27"/>
          <p:cNvSpPr txBox="1">
            <a:spLocks noGrp="1"/>
          </p:cNvSpPr>
          <p:nvPr>
            <p:ph type="title"/>
          </p:nvPr>
        </p:nvSpPr>
        <p:spPr>
          <a:xfrm>
            <a:off x="871375" y="472075"/>
            <a:ext cx="15484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Admin dashboard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1" name="Google Shape;2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9450" y="1239025"/>
            <a:ext cx="10134325" cy="8796526"/>
          </a:xfrm>
          <a:prstGeom prst="rect">
            <a:avLst/>
          </a:prstGeom>
          <a:noFill/>
          <a:ln>
            <a:noFill/>
          </a:ln>
          <a:effectLst>
            <a:outerShdw blurRad="257175" dist="19050" dir="5400000" algn="bl" rotWithShape="0">
              <a:srgbClr val="999999">
                <a:alpha val="64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/>
          <p:nvPr/>
        </p:nvSpPr>
        <p:spPr>
          <a:xfrm>
            <a:off x="871366" y="2803728"/>
            <a:ext cx="11564400" cy="7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6858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Tracked time can be assigned to specific projects and tasks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241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 Light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Admins can see who is working on which projects and tasks, as well as how much they cost to the company.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241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 Light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DeskTime can be integrated with Asana, Jira, Trello and others to track time to the integrated projects.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3402" y="6165307"/>
            <a:ext cx="7361962" cy="3696808"/>
          </a:xfrm>
          <a:prstGeom prst="rect">
            <a:avLst/>
          </a:prstGeom>
          <a:noFill/>
          <a:ln>
            <a:noFill/>
          </a:ln>
          <a:effectLst>
            <a:outerShdw blurRad="185738" dist="9525" dir="5400000" algn="bl" rotWithShape="0">
              <a:srgbClr val="999999">
                <a:alpha val="50000"/>
              </a:srgbClr>
            </a:outerShdw>
          </a:effectLst>
        </p:spPr>
      </p:pic>
      <p:pic>
        <p:nvPicPr>
          <p:cNvPr id="238" name="Google Shape;23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03402" y="1340137"/>
            <a:ext cx="7361962" cy="3785428"/>
          </a:xfrm>
          <a:prstGeom prst="rect">
            <a:avLst/>
          </a:prstGeom>
          <a:noFill/>
          <a:ln>
            <a:noFill/>
          </a:ln>
          <a:effectLst>
            <a:outerShdw blurRad="185738" dist="9525" dir="5400000" algn="bl" rotWithShape="0">
              <a:srgbClr val="999999">
                <a:alpha val="50000"/>
              </a:srgbClr>
            </a:outerShdw>
          </a:effectLst>
        </p:spPr>
      </p:pic>
      <p:sp>
        <p:nvSpPr>
          <p:cNvPr id="239" name="Google Shape;239;p28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28"/>
          <p:cNvSpPr txBox="1">
            <a:spLocks noGrp="1"/>
          </p:cNvSpPr>
          <p:nvPr>
            <p:ph type="title"/>
          </p:nvPr>
        </p:nvSpPr>
        <p:spPr>
          <a:xfrm>
            <a:off x="871375" y="472075"/>
            <a:ext cx="15484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Project tracking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/>
          <p:nvPr/>
        </p:nvSpPr>
        <p:spPr>
          <a:xfrm>
            <a:off x="871378" y="2561901"/>
            <a:ext cx="8840400" cy="9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685800" marR="0" lvl="0" indent="-450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DeskTime can be used to plan employee shifts and specific working times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209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00"/>
              <a:buFont typeface="Geo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450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Allows the planning of night shifts and multiple shifts a day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209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00"/>
              <a:buFont typeface="Geo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450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Shows employees when their teammates will be at work</a:t>
            </a: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49" name="Google Shape;249;p29"/>
          <p:cNvPicPr preferRelativeResize="0"/>
          <p:nvPr/>
        </p:nvPicPr>
        <p:blipFill rotWithShape="1">
          <a:blip r:embed="rId3">
            <a:alphaModFix/>
          </a:blip>
          <a:srcRect r="1148"/>
          <a:stretch/>
        </p:blipFill>
        <p:spPr>
          <a:xfrm>
            <a:off x="13357050" y="1762450"/>
            <a:ext cx="8521230" cy="2942442"/>
          </a:xfrm>
          <a:prstGeom prst="rect">
            <a:avLst/>
          </a:prstGeom>
          <a:noFill/>
          <a:ln>
            <a:noFill/>
          </a:ln>
          <a:effectLst>
            <a:outerShdw blurRad="242888" dist="19050" dir="5400000" algn="bl" rotWithShape="0">
              <a:srgbClr val="999999">
                <a:alpha val="50000"/>
              </a:srgbClr>
            </a:outerShdw>
          </a:effectLst>
        </p:spPr>
      </p:pic>
      <p:pic>
        <p:nvPicPr>
          <p:cNvPr id="250" name="Google Shape;250;p29" descr="A screenshot of a social media pos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7050" y="5702505"/>
            <a:ext cx="8565768" cy="4389019"/>
          </a:xfrm>
          <a:prstGeom prst="rect">
            <a:avLst/>
          </a:prstGeom>
          <a:noFill/>
          <a:ln>
            <a:noFill/>
          </a:ln>
          <a:effectLst>
            <a:outerShdw blurRad="242888" dist="19050" dir="5400000" algn="bl" rotWithShape="0">
              <a:srgbClr val="999999">
                <a:alpha val="50000"/>
              </a:srgbClr>
            </a:outerShdw>
          </a:effectLst>
        </p:spPr>
      </p:pic>
      <p:sp>
        <p:nvSpPr>
          <p:cNvPr id="251" name="Google Shape;251;p29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2" name="Google Shape;25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9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title"/>
          </p:nvPr>
        </p:nvSpPr>
        <p:spPr>
          <a:xfrm>
            <a:off x="871375" y="472075"/>
            <a:ext cx="15484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Work schedules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/>
          <p:nvPr/>
        </p:nvSpPr>
        <p:spPr>
          <a:xfrm>
            <a:off x="871375" y="2649775"/>
            <a:ext cx="10424100" cy="7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685800" marR="0" lvl="0" indent="-450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absence calendar gives an option to plan vacation days, business trips, etc., as well as enter sick days for employees.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00"/>
              <a:buFont typeface="Geo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450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Employees can request vacation times, which can be approved or declined by managers.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209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00"/>
              <a:buFont typeface="Geo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450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 reports, see how many vacation days each employee has had</a:t>
            </a: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61" name="Google Shape;26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36647" y="689579"/>
            <a:ext cx="8306841" cy="3964054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999999">
                <a:alpha val="50000"/>
              </a:srgbClr>
            </a:outerShdw>
          </a:effectLst>
        </p:spPr>
      </p:pic>
      <p:pic>
        <p:nvPicPr>
          <p:cNvPr id="262" name="Google Shape;26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20511" y="5575950"/>
            <a:ext cx="4939126" cy="4916750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999999">
                <a:alpha val="50000"/>
              </a:srgbClr>
            </a:outerShdw>
          </a:effectLst>
        </p:spPr>
      </p:pic>
      <p:sp>
        <p:nvSpPr>
          <p:cNvPr id="263" name="Google Shape;263;p30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4" name="Google Shape;26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0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871375" y="472075"/>
            <a:ext cx="15484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Absence calendar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/>
          <p:nvPr/>
        </p:nvSpPr>
        <p:spPr>
          <a:xfrm>
            <a:off x="871377" y="2633655"/>
            <a:ext cx="10583100" cy="75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6858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Shows the tracked data organized by days, weeks or months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 Light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filter option allows secluding only the relevant information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 Light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data can be exported as Excel files ready for calculations or company reports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241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 Light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73" name="Google Shape;273;p31" descr="Screen Shot 2017-04-27 at 00.33.4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89374" y="2872974"/>
            <a:ext cx="7970174" cy="5661300"/>
          </a:xfrm>
          <a:prstGeom prst="rect">
            <a:avLst/>
          </a:prstGeom>
          <a:noFill/>
          <a:ln>
            <a:noFill/>
          </a:ln>
          <a:effectLst>
            <a:outerShdw blurRad="328613" dist="25" rotWithShape="0">
              <a:srgbClr val="B7B7B7">
                <a:alpha val="96000"/>
              </a:srgbClr>
            </a:outerShdw>
          </a:effectLst>
        </p:spPr>
      </p:pic>
      <p:sp>
        <p:nvSpPr>
          <p:cNvPr id="274" name="Google Shape;274;p31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75" name="Google Shape;27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1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71375" y="472075"/>
            <a:ext cx="15484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Reports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/>
          <p:nvPr/>
        </p:nvSpPr>
        <p:spPr>
          <a:xfrm>
            <a:off x="1200388" y="7689125"/>
            <a:ext cx="6058500" cy="16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5000" i="0" u="none" strike="noStrike" cap="none">
                <a:solidFill>
                  <a:srgbClr val="6FBE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Boost productivity</a:t>
            </a:r>
            <a:endParaRPr sz="5000" i="0" u="none" strike="noStrike" cap="none">
              <a:solidFill>
                <a:srgbClr val="6FBE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84" name="Google Shape;284;p32"/>
          <p:cNvSpPr txBox="1"/>
          <p:nvPr/>
        </p:nvSpPr>
        <p:spPr>
          <a:xfrm>
            <a:off x="9477787" y="7689125"/>
            <a:ext cx="5340300" cy="16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5000" i="0" u="none" strike="noStrike" cap="none">
                <a:solidFill>
                  <a:srgbClr val="6FBE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Stay organized</a:t>
            </a:r>
            <a:endParaRPr sz="5000" i="0" u="none" strike="noStrike" cap="none">
              <a:solidFill>
                <a:srgbClr val="6FBE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17372798" y="7689125"/>
            <a:ext cx="4170900" cy="16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5000" i="0" u="none" strike="noStrike" cap="none">
                <a:solidFill>
                  <a:srgbClr val="6FBE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Save time</a:t>
            </a:r>
            <a:endParaRPr sz="5000" i="0" u="none" strike="noStrike" cap="none">
              <a:solidFill>
                <a:srgbClr val="6FBE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87" name="Google Shape;2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2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32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0" name="Google Shape;29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738" y="3179725"/>
            <a:ext cx="4443781" cy="398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35709" y="2802250"/>
            <a:ext cx="5224445" cy="432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43227" y="2767935"/>
            <a:ext cx="5233024" cy="4392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871375" y="472075"/>
            <a:ext cx="53934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About us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71375" y="2452750"/>
            <a:ext cx="13377000" cy="8019900"/>
          </a:xfrm>
          <a:prstGeom prst="rect">
            <a:avLst/>
          </a:prstGeom>
        </p:spPr>
        <p:txBody>
          <a:bodyPr spcFirstLastPara="1" wrap="square" lIns="0" tIns="91425" rIns="71425" bIns="0" anchor="t" anchorCtr="0">
            <a:noAutofit/>
          </a:bodyPr>
          <a:lstStyle/>
          <a:p>
            <a:pPr marL="617360" lvl="0" indent="-47766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dirty="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</a:t>
            </a:r>
            <a:r>
              <a:rPr lang="en-US" dirty="0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 tracking app</a:t>
            </a:r>
            <a:r>
              <a:rPr lang="en-US" dirty="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was created for the needs of </a:t>
            </a:r>
            <a:r>
              <a:rPr lang="en-US" dirty="0" err="1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Draugiem</a:t>
            </a:r>
            <a:r>
              <a:rPr lang="en-US" dirty="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Group</a:t>
            </a:r>
            <a:endParaRPr dirty="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17360" lvl="0" indent="-477660" algn="just" rtl="0">
              <a:spcBef>
                <a:spcPts val="590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dirty="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Following the creation, a startup company was founded in 2011 as part of </a:t>
            </a:r>
            <a:r>
              <a:rPr lang="en-US" dirty="0" err="1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Draugiem</a:t>
            </a:r>
            <a:r>
              <a:rPr lang="en-US" dirty="0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Group</a:t>
            </a:r>
            <a:endParaRPr dirty="0"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617360" lvl="0" indent="-477660" algn="just" rtl="0">
              <a:spcBef>
                <a:spcPts val="590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dirty="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</a:t>
            </a:r>
            <a:r>
              <a:rPr lang="en-US" dirty="0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team of 9</a:t>
            </a:r>
            <a:r>
              <a:rPr lang="en-US" dirty="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is now working together with 10 outsourced marketing and SEO specialists</a:t>
            </a:r>
            <a:endParaRPr dirty="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17360" lvl="0" indent="-477660" algn="just" rtl="0">
              <a:spcBef>
                <a:spcPts val="590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dirty="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More than 250</a:t>
            </a:r>
            <a:r>
              <a:rPr lang="en-US" dirty="0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’000 users in 209 countries</a:t>
            </a:r>
            <a:r>
              <a:rPr lang="en-US" dirty="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and territories	 around the world</a:t>
            </a:r>
            <a:endParaRPr dirty="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6075" y="4727800"/>
            <a:ext cx="6899300" cy="22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375" y="4548666"/>
            <a:ext cx="22012460" cy="5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871375" y="472075"/>
            <a:ext cx="60840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Our growth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r>
              <a:rPr lang="en-US" sz="500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095750" y="3331875"/>
            <a:ext cx="33630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4800">
                <a:solidFill>
                  <a:srgbClr val="99999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New users</a:t>
            </a:r>
            <a:endParaRPr sz="4800">
              <a:solidFill>
                <a:srgbClr val="99999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6044100" y="9420750"/>
            <a:ext cx="14013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600">
                <a:solidFill>
                  <a:srgbClr val="B7B7B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2019</a:t>
            </a:r>
            <a:endParaRPr sz="3600">
              <a:solidFill>
                <a:srgbClr val="B7B7B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076600" y="9420750"/>
            <a:ext cx="14013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600">
                <a:solidFill>
                  <a:srgbClr val="B7B7B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2018</a:t>
            </a:r>
            <a:endParaRPr sz="3600">
              <a:solidFill>
                <a:srgbClr val="B7B7B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109100" y="9420750"/>
            <a:ext cx="14013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600">
                <a:solidFill>
                  <a:srgbClr val="B7B7B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2017</a:t>
            </a:r>
            <a:endParaRPr sz="3600">
              <a:solidFill>
                <a:srgbClr val="B7B7B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212650" y="7948850"/>
            <a:ext cx="1265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+36%</a:t>
            </a:r>
            <a:endParaRPr sz="3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6100725" y="6755550"/>
            <a:ext cx="14580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+102%</a:t>
            </a:r>
            <a:endParaRPr sz="3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11274588" y="8144550"/>
            <a:ext cx="1265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+23%</a:t>
            </a:r>
            <a:endParaRPr sz="3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13212475" y="7547450"/>
            <a:ext cx="1265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+35%</a:t>
            </a:r>
            <a:endParaRPr sz="3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18336538" y="8059600"/>
            <a:ext cx="1265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+28%</a:t>
            </a:r>
            <a:endParaRPr sz="3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0312750" y="7272700"/>
            <a:ext cx="1265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+40%</a:t>
            </a:r>
            <a:endParaRPr sz="3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13144363" y="9420750"/>
            <a:ext cx="14013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600">
                <a:solidFill>
                  <a:srgbClr val="B7B7B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2019</a:t>
            </a:r>
            <a:endParaRPr sz="3600">
              <a:solidFill>
                <a:srgbClr val="B7B7B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1176863" y="9420750"/>
            <a:ext cx="14013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600">
                <a:solidFill>
                  <a:srgbClr val="B7B7B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2018</a:t>
            </a:r>
            <a:endParaRPr sz="3600">
              <a:solidFill>
                <a:srgbClr val="B7B7B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9209363" y="9420750"/>
            <a:ext cx="14013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600">
                <a:solidFill>
                  <a:srgbClr val="B7B7B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2017</a:t>
            </a:r>
            <a:endParaRPr sz="3600">
              <a:solidFill>
                <a:srgbClr val="B7B7B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20244638" y="9420750"/>
            <a:ext cx="14013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600">
                <a:solidFill>
                  <a:srgbClr val="B7B7B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2019</a:t>
            </a:r>
            <a:endParaRPr sz="3600">
              <a:solidFill>
                <a:srgbClr val="B7B7B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8277138" y="9420750"/>
            <a:ext cx="14013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600">
                <a:solidFill>
                  <a:srgbClr val="B7B7B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2018</a:t>
            </a:r>
            <a:endParaRPr sz="3600">
              <a:solidFill>
                <a:srgbClr val="B7B7B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16309638" y="9420750"/>
            <a:ext cx="14013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3600">
                <a:solidFill>
                  <a:srgbClr val="B7B7B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2017</a:t>
            </a:r>
            <a:endParaRPr sz="3600">
              <a:solidFill>
                <a:srgbClr val="B7B7B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9302025" y="3331875"/>
            <a:ext cx="5151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4800">
                <a:solidFill>
                  <a:srgbClr val="99999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New subscribers</a:t>
            </a:r>
            <a:endParaRPr sz="4800">
              <a:solidFill>
                <a:srgbClr val="99999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17839550" y="3331875"/>
            <a:ext cx="2405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4800">
                <a:solidFill>
                  <a:srgbClr val="99999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Income</a:t>
            </a:r>
            <a:endParaRPr sz="4800">
              <a:solidFill>
                <a:srgbClr val="99999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871375" y="3154750"/>
            <a:ext cx="13377000" cy="6248700"/>
          </a:xfrm>
          <a:prstGeom prst="rect">
            <a:avLst/>
          </a:prstGeom>
        </p:spPr>
        <p:txBody>
          <a:bodyPr spcFirstLastPara="1" wrap="square" lIns="0" tIns="91425" rIns="71425" bIns="0" anchor="t" anchorCtr="0">
            <a:noAutofit/>
          </a:bodyPr>
          <a:lstStyle/>
          <a:p>
            <a:pPr marL="617360" lvl="0" indent="-47766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Source Sans Pro Light"/>
              <a:buChar char="•"/>
            </a:pPr>
            <a:r>
              <a:rPr lang="en-US" dirty="0">
                <a:solidFill>
                  <a:srgbClr val="66666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 company with 18 employees to track</a:t>
            </a:r>
            <a:endParaRPr dirty="0">
              <a:solidFill>
                <a:srgbClr val="666666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617360" lvl="0" indent="-477660" algn="just" rtl="0">
              <a:spcBef>
                <a:spcPts val="590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Source Sans Pro Light"/>
              <a:buChar char="•"/>
            </a:pPr>
            <a:r>
              <a:rPr lang="en-US" dirty="0">
                <a:solidFill>
                  <a:srgbClr val="66666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Located in the USA, India, UK, Canada, Mexico, Philippines, Brazil and Latvia</a:t>
            </a:r>
            <a:endParaRPr dirty="0">
              <a:solidFill>
                <a:srgbClr val="666666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617360" lvl="0" indent="-477660" algn="just" rtl="0">
              <a:spcBef>
                <a:spcPts val="590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Source Sans Pro Light"/>
              <a:buChar char="•"/>
            </a:pPr>
            <a:r>
              <a:rPr lang="en-US" dirty="0">
                <a:solidFill>
                  <a:srgbClr val="66666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Subscribes to </a:t>
            </a:r>
            <a:r>
              <a:rPr lang="en-US" dirty="0" err="1">
                <a:solidFill>
                  <a:srgbClr val="66666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DeskTime</a:t>
            </a:r>
            <a:r>
              <a:rPr lang="en-US" dirty="0">
                <a:solidFill>
                  <a:srgbClr val="66666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for 15 months</a:t>
            </a:r>
            <a:endParaRPr dirty="0">
              <a:solidFill>
                <a:srgbClr val="666666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617360" lvl="0" indent="-477660" algn="just" rtl="0">
              <a:spcBef>
                <a:spcPts val="590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Source Sans Pro Light"/>
              <a:buChar char="•"/>
            </a:pPr>
            <a:r>
              <a:rPr lang="en-US" dirty="0">
                <a:solidFill>
                  <a:srgbClr val="66666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Spends 87% of time at work productively</a:t>
            </a:r>
            <a:endParaRPr dirty="0">
              <a:solidFill>
                <a:srgbClr val="666666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71375" y="472075"/>
            <a:ext cx="119733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Our median client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48375" y="899024"/>
            <a:ext cx="8923050" cy="9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l="170" r="-1" b="-1"/>
          <a:stretch/>
        </p:blipFill>
        <p:spPr>
          <a:xfrm>
            <a:off x="7697100" y="1170925"/>
            <a:ext cx="16007325" cy="87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 idx="4294967295"/>
          </p:nvPr>
        </p:nvSpPr>
        <p:spPr>
          <a:xfrm>
            <a:off x="871375" y="3150750"/>
            <a:ext cx="6051300" cy="57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DeskTime on the map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 descr="DESKTIME-PROD.jpg"/>
          <p:cNvPicPr preferRelativeResize="0"/>
          <p:nvPr/>
        </p:nvPicPr>
        <p:blipFill rotWithShape="1">
          <a:blip r:embed="rId3">
            <a:alphaModFix/>
          </a:blip>
          <a:srcRect l="5186" t="12920" r="9365" b="45601"/>
          <a:stretch/>
        </p:blipFill>
        <p:spPr>
          <a:xfrm>
            <a:off x="13265825" y="2452750"/>
            <a:ext cx="10786301" cy="45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871375" y="2631175"/>
            <a:ext cx="11747400" cy="8584800"/>
          </a:xfrm>
          <a:prstGeom prst="rect">
            <a:avLst/>
          </a:prstGeom>
        </p:spPr>
        <p:txBody>
          <a:bodyPr spcFirstLastPara="1" wrap="square" lIns="0" tIns="91425" rIns="71425" bIns="0" anchor="t" anchorCtr="0">
            <a:noAutofit/>
          </a:bodyPr>
          <a:lstStyle/>
          <a:p>
            <a:pPr marL="617360" lvl="0" indent="-47766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Statistics show that </a:t>
            </a:r>
            <a:r>
              <a:rPr lang="en-US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only 59%</a:t>
            </a:r>
            <a:r>
              <a:rPr lang="en-US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of office time is spent on work related tasks</a:t>
            </a:r>
            <a:endParaRPr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17360" lvl="0" indent="-477660" algn="just" rtl="0">
              <a:spcBef>
                <a:spcPts val="590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 average, </a:t>
            </a:r>
            <a:r>
              <a:rPr lang="en-US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20%*</a:t>
            </a:r>
            <a:r>
              <a:rPr lang="en-US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of all office time is spent </a:t>
            </a:r>
            <a:r>
              <a:rPr lang="en-US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Unproductively</a:t>
            </a:r>
            <a:endParaRPr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617360" lvl="0" indent="-477660" algn="just" rtl="0">
              <a:spcBef>
                <a:spcPts val="590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 the EU tracking employee working hours is </a:t>
            </a:r>
            <a:r>
              <a:rPr lang="en-US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obligatory since 2019</a:t>
            </a:r>
            <a:endParaRPr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A684C"/>
                </a:solidFill>
              </a:rPr>
              <a:t>*That’s 4 workdays a month, 48 workdays a year</a:t>
            </a:r>
            <a:endParaRPr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871375" y="472075"/>
            <a:ext cx="166689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Why track employee time?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11925" y="6366075"/>
            <a:ext cx="3694078" cy="369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 descr="3.jpg"/>
          <p:cNvPicPr preferRelativeResize="0"/>
          <p:nvPr/>
        </p:nvPicPr>
        <p:blipFill rotWithShape="1">
          <a:blip r:embed="rId3">
            <a:alphaModFix/>
          </a:blip>
          <a:srcRect t="24279"/>
          <a:stretch/>
        </p:blipFill>
        <p:spPr>
          <a:xfrm>
            <a:off x="1075397" y="1043791"/>
            <a:ext cx="21845957" cy="930481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>
            <a:spLocks noGrp="1"/>
          </p:cNvSpPr>
          <p:nvPr>
            <p:ph type="subTitle" idx="4294967295"/>
          </p:nvPr>
        </p:nvSpPr>
        <p:spPr>
          <a:xfrm>
            <a:off x="3033050" y="7690875"/>
            <a:ext cx="8488500" cy="6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6000"/>
              <a:buFont typeface="Helvetica Neue Light"/>
              <a:buNone/>
            </a:pPr>
            <a:r>
              <a:rPr lang="en-US" sz="6000" i="0" u="none" strike="noStrike" cap="none">
                <a:solidFill>
                  <a:srgbClr val="6FBE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Employee productivity before DeskTime</a:t>
            </a:r>
            <a:endParaRPr sz="6000" i="0" u="none" strike="noStrike" cap="none">
              <a:solidFill>
                <a:srgbClr val="6FBE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12080575" y="7690875"/>
            <a:ext cx="9009900" cy="6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6000"/>
              <a:buFont typeface="Helvetica Neue Light"/>
              <a:buNone/>
            </a:pPr>
            <a:r>
              <a:rPr lang="en-US" sz="6000" i="0" u="none" strike="noStrike" cap="none">
                <a:solidFill>
                  <a:srgbClr val="6FBE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Employee productivity using DeskTime</a:t>
            </a:r>
            <a:endParaRPr sz="6000" i="0" u="none" strike="noStrike" cap="none">
              <a:solidFill>
                <a:srgbClr val="6FBE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871375" y="2462404"/>
            <a:ext cx="12782400" cy="7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684000" marR="0" lvl="0" indent="-449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Tracks employee working hours and used apps to </a:t>
            </a:r>
            <a:r>
              <a:rPr lang="en-US" sz="3800" i="0" u="none" strike="noStrike" cap="none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reduce wasted time at work.</a:t>
            </a: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Helvetica Neue Light"/>
              <a:buNone/>
            </a:pP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4000" marR="0" lvl="0" indent="-449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Divides work into </a:t>
            </a:r>
            <a:r>
              <a:rPr lang="en-US" sz="3800" i="0" u="none" strike="noStrike" cap="none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productive and unproductive</a:t>
            </a: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activities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Helvetica Neue Light"/>
              <a:buNone/>
            </a:pPr>
            <a:endParaRPr sz="3800" i="0" u="none" strike="noStrike" cap="none">
              <a:solidFill>
                <a:srgbClr val="666666"/>
              </a:solidFill>
              <a:highlight>
                <a:srgbClr val="FFFF00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Designed to help</a:t>
            </a: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employees increase their own performance, as the personal results are visible to the employee as well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71375" y="472075"/>
            <a:ext cx="15484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About the software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91600" y="2462400"/>
            <a:ext cx="6057950" cy="60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 descr="Screen Shot 2017-04-26 at 23.33.2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75291" y="7662065"/>
            <a:ext cx="5300733" cy="2867935"/>
          </a:xfrm>
          <a:prstGeom prst="rect">
            <a:avLst/>
          </a:prstGeom>
          <a:noFill/>
          <a:ln>
            <a:noFill/>
          </a:ln>
          <a:effectLst>
            <a:outerShdw blurRad="330200" rotWithShape="0">
              <a:srgbClr val="999999">
                <a:alpha val="34000"/>
              </a:srgbClr>
            </a:outerShdw>
          </a:effectLst>
        </p:spPr>
      </p:pic>
      <p:pic>
        <p:nvPicPr>
          <p:cNvPr id="162" name="Google Shape;162;p22" descr="Screen Shot 2017-04-26 at 23.33.1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69799" y="1083749"/>
            <a:ext cx="5300733" cy="2846691"/>
          </a:xfrm>
          <a:prstGeom prst="rect">
            <a:avLst/>
          </a:prstGeom>
          <a:noFill/>
          <a:ln>
            <a:noFill/>
          </a:ln>
          <a:effectLst>
            <a:outerShdw blurRad="330200" rotWithShape="0">
              <a:srgbClr val="999999">
                <a:alpha val="34000"/>
              </a:srgbClr>
            </a:outerShdw>
          </a:effectLst>
        </p:spPr>
      </p:pic>
      <p:pic>
        <p:nvPicPr>
          <p:cNvPr id="163" name="Google Shape;163;p22" descr="Screen Shot 2017-04-26 at 23.34.2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75291" y="4409137"/>
            <a:ext cx="5295241" cy="2846691"/>
          </a:xfrm>
          <a:prstGeom prst="rect">
            <a:avLst/>
          </a:prstGeom>
          <a:noFill/>
          <a:ln>
            <a:noFill/>
          </a:ln>
          <a:effectLst>
            <a:outerShdw blurRad="330200" rotWithShape="0">
              <a:srgbClr val="999999">
                <a:alpha val="34000"/>
              </a:srgbClr>
            </a:outerShdw>
          </a:effectLst>
        </p:spPr>
      </p:pic>
      <p:sp>
        <p:nvSpPr>
          <p:cNvPr id="164" name="Google Shape;164;p22"/>
          <p:cNvSpPr/>
          <p:nvPr/>
        </p:nvSpPr>
        <p:spPr>
          <a:xfrm>
            <a:off x="871375" y="3566176"/>
            <a:ext cx="11428200" cy="57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685800" marR="0" lvl="0" indent="-546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Arrival and leaving times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546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Productive office time</a:t>
            </a:r>
            <a:endParaRPr sz="3800" i="0" u="none" strike="noStrike" cap="non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546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Total time at the computer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546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Total time at work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85800" marR="0" lvl="0" indent="-546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800"/>
              <a:buFont typeface="Open Sans Light"/>
              <a:buChar char="•"/>
            </a:pPr>
            <a:r>
              <a:rPr lang="en-US" sz="380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Employee effectiveness</a:t>
            </a:r>
            <a:endParaRPr sz="38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0" y="10972800"/>
            <a:ext cx="24384000" cy="2743200"/>
          </a:xfrm>
          <a:prstGeom prst="rect">
            <a:avLst/>
          </a:prstGeom>
          <a:solidFill>
            <a:srgbClr val="6FBE4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600" y="11393475"/>
            <a:ext cx="5151198" cy="11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738600" y="12679075"/>
            <a:ext cx="7749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Automatic time tracking software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17266025" y="12679075"/>
            <a:ext cx="6669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www.desktime.com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871375" y="472075"/>
            <a:ext cx="15484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1">
                <a:solidFill>
                  <a:srgbClr val="6FBE40"/>
                </a:solidFill>
                <a:latin typeface="Open Sans"/>
                <a:ea typeface="Open Sans"/>
                <a:cs typeface="Open Sans"/>
                <a:sym typeface="Open Sans"/>
              </a:rPr>
              <a:t>Time tracking</a:t>
            </a:r>
            <a:endParaRPr sz="8000" b="1">
              <a:solidFill>
                <a:srgbClr val="6FBE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Custom</PresentationFormat>
  <Paragraphs>141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Open Sans SemiBold</vt:lpstr>
      <vt:lpstr>Source Sans Pro Light</vt:lpstr>
      <vt:lpstr>Open Sans Light</vt:lpstr>
      <vt:lpstr>Helvetica Neue</vt:lpstr>
      <vt:lpstr>Helvetica Neue Light</vt:lpstr>
      <vt:lpstr>Geo</vt:lpstr>
      <vt:lpstr>Open Sans</vt:lpstr>
      <vt:lpstr>White</vt:lpstr>
      <vt:lpstr>PowerPoint Presentation</vt:lpstr>
      <vt:lpstr>About us</vt:lpstr>
      <vt:lpstr>Our growth</vt:lpstr>
      <vt:lpstr>Our median client</vt:lpstr>
      <vt:lpstr>DeskTime on the map  </vt:lpstr>
      <vt:lpstr>Why track employee time?</vt:lpstr>
      <vt:lpstr>PowerPoint Presentation</vt:lpstr>
      <vt:lpstr>About the software</vt:lpstr>
      <vt:lpstr>Time tracking</vt:lpstr>
      <vt:lpstr>Productivity tracking</vt:lpstr>
      <vt:lpstr>App and document tracking</vt:lpstr>
      <vt:lpstr>Automatic screenshots</vt:lpstr>
      <vt:lpstr>Admin dashboard</vt:lpstr>
      <vt:lpstr>Admin dashboard</vt:lpstr>
      <vt:lpstr>Project tracking</vt:lpstr>
      <vt:lpstr>Work schedules</vt:lpstr>
      <vt:lpstr>Absence calendar</vt:lpstr>
      <vt:lpstr>Reports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Toms Blodnieks</cp:lastModifiedBy>
  <cp:revision>1</cp:revision>
  <dcterms:modified xsi:type="dcterms:W3CDTF">2020-07-20T10:24:34Z</dcterms:modified>
</cp:coreProperties>
</file>